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EA23A66-1FA4-411C-8159-575E7F3C8C3F}">
  <a:tblStyle styleId="{5EA23A66-1FA4-411C-8159-575E7F3C8C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Nuni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Nunito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Nuni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59e07ab7f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59e07ab7f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59e07ab7f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59e07ab7f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59e07ab7f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59e07ab7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59e07ab7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59e07ab7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59e07ab7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59e07ab7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59e07ab7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59e07ab7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59e07ab7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59e07ab7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59e07ab7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59e07ab7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59e07ab7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59e07ab7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59e07ab7f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59e07ab7f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5" Type="http://schemas.openxmlformats.org/officeDocument/2006/relationships/image" Target="../media/image7.jpg"/><Relationship Id="rId6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892500" y="1634175"/>
            <a:ext cx="73590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/>
              <a:t>Efficient Continual Learning with Latent Rehearsal</a:t>
            </a:r>
            <a:endParaRPr sz="4200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651600" y="3047250"/>
            <a:ext cx="7840800" cy="10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Gabriele Graffieti,</a:t>
            </a:r>
            <a:r>
              <a:rPr lang="it" sz="2000"/>
              <a:t> Lorenzo Pellegrini, Vincenzo Lomonaco, Davide Maltoni</a:t>
            </a:r>
            <a:endParaRPr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University of Bologna</a:t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{gabriele.graffieti; l.pellegrini; vincenzo.lomonaco; davide.maltoni}@unibo.it</a:t>
            </a:r>
            <a:endParaRPr sz="1400"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062" y="308700"/>
            <a:ext cx="2765871" cy="14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819150" y="845600"/>
            <a:ext cx="72507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Training on mobile</a:t>
            </a:r>
            <a:endParaRPr/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721" y="1524741"/>
            <a:ext cx="1776083" cy="315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6399" y="1522928"/>
            <a:ext cx="1776083" cy="3153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4071" y="1523976"/>
            <a:ext cx="1776083" cy="315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/>
              <a:t>Thank you!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Unibo Team</a:t>
            </a:r>
            <a:endParaRPr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488" y="1855925"/>
            <a:ext cx="1340575" cy="15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4600" y="1855925"/>
            <a:ext cx="1522000" cy="15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4"/>
          <p:cNvSpPr txBox="1"/>
          <p:nvPr/>
        </p:nvSpPr>
        <p:spPr>
          <a:xfrm>
            <a:off x="834400" y="3467000"/>
            <a:ext cx="13407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Davide Maltoni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4"/>
          <p:cNvSpPr txBox="1"/>
          <p:nvPr/>
        </p:nvSpPr>
        <p:spPr>
          <a:xfrm>
            <a:off x="2714600" y="3466875"/>
            <a:ext cx="15219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Vincenzo Lomonaco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1150" y="1855975"/>
            <a:ext cx="1521900" cy="15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4"/>
          <p:cNvSpPr txBox="1"/>
          <p:nvPr/>
        </p:nvSpPr>
        <p:spPr>
          <a:xfrm>
            <a:off x="4776000" y="3467000"/>
            <a:ext cx="15219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latin typeface="Calibri"/>
                <a:ea typeface="Calibri"/>
                <a:cs typeface="Calibri"/>
                <a:sym typeface="Calibri"/>
              </a:rPr>
              <a:t>Gabriele Graffieti 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7600" y="1855925"/>
            <a:ext cx="1522000" cy="15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/>
        </p:nvSpPr>
        <p:spPr>
          <a:xfrm>
            <a:off x="6787650" y="3467000"/>
            <a:ext cx="15219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Lorenzo Pellegrini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CORe50</a:t>
            </a:r>
            <a:endParaRPr/>
          </a:p>
        </p:txBody>
      </p:sp>
      <p:sp>
        <p:nvSpPr>
          <p:cNvPr id="149" name="Google Shape;149;p15"/>
          <p:cNvSpPr txBox="1"/>
          <p:nvPr>
            <p:ph idx="4294967295" type="body"/>
          </p:nvPr>
        </p:nvSpPr>
        <p:spPr>
          <a:xfrm>
            <a:off x="6214425" y="1689275"/>
            <a:ext cx="2186400" cy="27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CL </a:t>
            </a:r>
            <a:r>
              <a:rPr lang="it" sz="1800"/>
              <a:t>Scenarios: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it" sz="1800"/>
              <a:t>NI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 sz="1800"/>
              <a:t>NC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 sz="1800"/>
              <a:t>NIC</a:t>
            </a:r>
            <a:endParaRPr sz="1800"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00" y="1765475"/>
            <a:ext cx="5194199" cy="25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4425" y="3406325"/>
            <a:ext cx="1417875" cy="14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735600" y="830525"/>
            <a:ext cx="76728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IROS Lifelong Object Recognition Challenge</a:t>
            </a:r>
            <a:endParaRPr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it" sz="2400"/>
              <a:t>NI strategy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it" sz="2400"/>
              <a:t>LwF</a:t>
            </a:r>
            <a:r>
              <a:rPr lang="it" sz="2400"/>
              <a:t> is a good and lightweight approach in this scenario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it" sz="2400"/>
              <a:t>Rehearsal</a:t>
            </a:r>
            <a:endParaRPr b="1"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it" sz="1800"/>
              <a:t>Even a simple strategy is effective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it" sz="1800"/>
              <a:t>Main drawbacks: more memory and computation required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Latent Rehearsal</a:t>
            </a:r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148" y="1508008"/>
            <a:ext cx="3815699" cy="309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Latent Rehearsal</a:t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175" y="1364350"/>
            <a:ext cx="3845650" cy="35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Competition Strategy</a:t>
            </a:r>
            <a:endParaRPr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819150" y="1990725"/>
            <a:ext cx="7505700" cy="26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it" sz="2400"/>
              <a:t>LwF + Rehearsal (from the input layer)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it" sz="1800"/>
              <a:t>Higher accuracy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it" sz="1800"/>
              <a:t>Training time not evaluated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it" sz="2400"/>
              <a:t>Preprocessing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it" sz="1800"/>
              <a:t>Images rescaled to 224x396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it" sz="1800"/>
              <a:t>The center crop (224x300) is taken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it" sz="1800"/>
              <a:t>Random 224x224 crop is used for training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Results</a:t>
            </a:r>
            <a:endParaRPr/>
          </a:p>
        </p:txBody>
      </p:sp>
      <p:graphicFrame>
        <p:nvGraphicFramePr>
          <p:cNvPr id="181" name="Google Shape;181;p20"/>
          <p:cNvGraphicFramePr/>
          <p:nvPr/>
        </p:nvGraphicFramePr>
        <p:xfrm>
          <a:off x="819136" y="16279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{5EA23A66-1FA4-411C-8159-575E7F3C8C3F}</a:tableStyleId>
              </a:tblPr>
              <a:tblGrid>
                <a:gridCol w="1501150"/>
                <a:gridCol w="1501150"/>
                <a:gridCol w="1501150"/>
                <a:gridCol w="1501150"/>
                <a:gridCol w="1501150"/>
              </a:tblGrid>
              <a:tr h="4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72475" marB="72475" marR="76900" marL="76900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Cumulative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72475" marB="72475" marR="76900" marL="76900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LwF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72475" marB="72475" marR="76900" marL="76900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800">
                          <a:solidFill>
                            <a:srgbClr val="0B5394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Input rehea.</a:t>
                      </a:r>
                      <a:endParaRPr b="1" sz="1800">
                        <a:solidFill>
                          <a:srgbClr val="0B5394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72475" marB="72475" marR="76900" marL="76900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latent rehea.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72475" marB="72475" marR="76900" marL="76900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Accuracy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72475" marB="72475" marR="76900" marL="76900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97.14%</a:t>
                      </a:r>
                      <a:endParaRPr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72475" marB="72475" marR="76900" marL="76900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93.72%</a:t>
                      </a:r>
                      <a:endParaRPr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72475" marB="72475" marR="76900" marL="76900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800">
                          <a:solidFill>
                            <a:srgbClr val="0B5394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97.48%</a:t>
                      </a:r>
                      <a:endParaRPr sz="1800">
                        <a:solidFill>
                          <a:srgbClr val="0B5394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72475" marB="72475" marR="76900" marL="76900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90.57%</a:t>
                      </a:r>
                      <a:endParaRPr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72475" marB="72475" marR="76900" marL="76900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Model size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72475" marB="72475" marR="76900" marL="769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9.1MB</a:t>
                      </a:r>
                      <a:endParaRPr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72475" marB="72475" marR="76900" marL="769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5.7MB</a:t>
                      </a:r>
                      <a:endParaRPr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72475" marB="72475" marR="76900" marL="769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800">
                          <a:solidFill>
                            <a:srgbClr val="0B5394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5.7MB</a:t>
                      </a:r>
                      <a:endParaRPr sz="1800">
                        <a:solidFill>
                          <a:srgbClr val="0B5394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72475" marB="72475" marR="76900" marL="769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5.7MB</a:t>
                      </a:r>
                      <a:endParaRPr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72475" marB="72475" marR="76900" marL="76900">
                    <a:solidFill>
                      <a:srgbClr val="EFEFEF"/>
                    </a:solidFill>
                  </a:tcPr>
                </a:tc>
              </a:tr>
              <a:tr h="75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Rehearsal Memory size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72475" marB="72475" marR="76900" marL="76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</a:t>
                      </a:r>
                      <a:endParaRPr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72475" marB="72475" marR="76900" marL="769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</a:t>
                      </a:r>
                      <a:endParaRPr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72475" marB="72475" marR="76900" marL="769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800">
                          <a:solidFill>
                            <a:srgbClr val="0B5394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150MB</a:t>
                      </a:r>
                      <a:endParaRPr sz="1800">
                        <a:solidFill>
                          <a:srgbClr val="0B5394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72475" marB="72475" marR="76900" marL="769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7.8MB</a:t>
                      </a:r>
                      <a:endParaRPr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72475" marB="72475" marR="76900" marL="76900" anchor="ctr"/>
                </a:tc>
              </a:tr>
              <a:tr h="4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Inf.  time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72475" marB="72475" marR="76900" marL="769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~1m47s</a:t>
                      </a:r>
                      <a:endParaRPr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72475" marB="72475" marR="76900" marL="76900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~1m35s</a:t>
                      </a:r>
                      <a:endParaRPr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72475" marB="72475" marR="76900" marL="76900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800">
                          <a:solidFill>
                            <a:srgbClr val="0B5394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~1m32s</a:t>
                      </a:r>
                      <a:endParaRPr sz="1800">
                        <a:solidFill>
                          <a:srgbClr val="0B5394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72475" marB="72475" marR="76900" marL="76900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~1m33s</a:t>
                      </a:r>
                      <a:endParaRPr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72475" marB="72475" marR="76900" marL="76900" anchor="ctr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Conclusions</a:t>
            </a:r>
            <a:endParaRPr/>
          </a:p>
        </p:txBody>
      </p:sp>
      <p:sp>
        <p:nvSpPr>
          <p:cNvPr id="187" name="Google Shape;187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 sz="1800"/>
              <a:t>Latent rehearsal can be effectively used to </a:t>
            </a:r>
            <a:r>
              <a:rPr b="1" lang="it" sz="1800"/>
              <a:t>train a CL model directly on mobile devices</a:t>
            </a:r>
            <a:r>
              <a:rPr lang="it" sz="1800"/>
              <a:t>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 sz="1800"/>
              <a:t>The strategy can be </a:t>
            </a:r>
            <a:r>
              <a:rPr b="1" lang="it" sz="1800"/>
              <a:t>tuned</a:t>
            </a:r>
            <a:r>
              <a:rPr lang="it" sz="1800"/>
              <a:t> in order to increase accuracy or training speed.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 sz="1800"/>
              <a:t>First real time training on smartphones (to be released)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